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95109" y="9647935"/>
            <a:ext cx="65277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7342" y="157987"/>
            <a:ext cx="3206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654811"/>
            <a:ext cx="5686425" cy="797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CIRCULAR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QUEUE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  <a:spcBef>
                <a:spcPts val="94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Suppose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has maximum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size 5,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5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 pushed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 2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  popped.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3374872"/>
            <a:ext cx="6149340" cy="36969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456565">
              <a:lnSpc>
                <a:spcPct val="144000"/>
              </a:lnSpc>
              <a:spcBef>
                <a:spcPts val="90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Now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 attempt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add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more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elements,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even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though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2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cells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free,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 cannot be pushed. Because in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queue, elements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are always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inserted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at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rear end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hence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points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last location of the queue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array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Q[4].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That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 queue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full (overflow condition) though it 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empty.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This limitation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overcome 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we use </a:t>
            </a:r>
            <a:r>
              <a:rPr dirty="0" sz="1600" spc="-5" b="1">
                <a:solidFill>
                  <a:srgbClr val="221F1F"/>
                </a:solidFill>
                <a:latin typeface="Times New Roman"/>
                <a:cs typeface="Times New Roman"/>
              </a:rPr>
              <a:t>circular</a:t>
            </a:r>
            <a:r>
              <a:rPr dirty="0" sz="1600" b="1">
                <a:solidFill>
                  <a:srgbClr val="221F1F"/>
                </a:solidFill>
                <a:latin typeface="Times New Roman"/>
                <a:cs typeface="Times New Roman"/>
              </a:rPr>
              <a:t> queue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320040" indent="227965">
              <a:lnSpc>
                <a:spcPct val="143800"/>
              </a:lnSpc>
              <a:spcBef>
                <a:spcPts val="1085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circular queues the elements Q[0],Q[1],Q[2] .... Q[n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– 1] 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represented in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circular fashion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with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Q[1]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following Q[n].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 circular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is one in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which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 insertion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a new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is done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very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first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location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queue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last  location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queue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dirty="0" sz="14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full.</a:t>
            </a:r>
            <a:endParaRPr sz="1400">
              <a:latin typeface="Times New Roman"/>
              <a:cs typeface="Times New Roman"/>
            </a:endParaRPr>
          </a:p>
          <a:p>
            <a:pPr marL="12700" marR="691515" indent="227965">
              <a:lnSpc>
                <a:spcPct val="144300"/>
              </a:lnSpc>
              <a:spcBef>
                <a:spcPts val="98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Suppose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 is a queue array of 6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elements. Push and pop operation can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performed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circular. The following figures will illustrate the</a:t>
            </a:r>
            <a:r>
              <a:rPr dirty="0" sz="1400" spc="4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same.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46029" y="1709523"/>
            <a:ext cx="2410693" cy="15998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7342" y="157987"/>
            <a:ext cx="3206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7314438"/>
            <a:ext cx="6149340" cy="980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After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inserting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last location Q[5],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next element will be inserted</a:t>
            </a:r>
            <a:r>
              <a:rPr dirty="0" sz="1400" spc="8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  <a:p>
            <a:pPr marL="12700" marR="505459" indent="43815">
              <a:lnSpc>
                <a:spcPct val="143600"/>
              </a:lnSpc>
              <a:spcBef>
                <a:spcPts val="1010"/>
              </a:spcBef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very first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location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(i.e.,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Q[0]) that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circular queue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one in which the first  element comes just after the last</a:t>
            </a:r>
            <a:r>
              <a:rPr dirty="0" sz="14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13583" y="427236"/>
            <a:ext cx="3683785" cy="3417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547344" y="4191896"/>
            <a:ext cx="3733399" cy="29705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7342" y="157987"/>
            <a:ext cx="3206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3950334"/>
            <a:ext cx="5916930" cy="21558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0665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any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time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position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element to be inserted will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calculated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dirty="0" sz="1400" spc="5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relation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Rear 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(Rear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+ 1) %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SIZE</a:t>
            </a:r>
            <a:endParaRPr sz="1400">
              <a:latin typeface="Times New Roman"/>
              <a:cs typeface="Times New Roman"/>
            </a:endParaRPr>
          </a:p>
          <a:p>
            <a:pPr marL="12700" marR="220345" indent="227965">
              <a:lnSpc>
                <a:spcPct val="143600"/>
              </a:lnSpc>
              <a:spcBef>
                <a:spcPts val="100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After deleting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from circular queue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position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front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 calculated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by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relation Front= (Front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+ 1) %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SIZE</a:t>
            </a:r>
            <a:endParaRPr sz="1400">
              <a:latin typeface="Times New Roman"/>
              <a:cs typeface="Times New Roman"/>
            </a:endParaRPr>
          </a:p>
          <a:p>
            <a:pPr marL="12700" marR="5080" indent="43815">
              <a:lnSpc>
                <a:spcPct val="144300"/>
              </a:lnSpc>
              <a:spcBef>
                <a:spcPts val="98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After locating the position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new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inserted,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rear,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compare it with  front.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(rear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front),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queue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full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cannot be inserted</a:t>
            </a:r>
            <a:r>
              <a:rPr dirty="0" sz="14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anymore.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6634353"/>
            <a:ext cx="6151880" cy="1176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CIRCULAR </a:t>
            </a:r>
            <a:r>
              <a:rPr dirty="0" sz="1200" b="1">
                <a:solidFill>
                  <a:srgbClr val="221F1F"/>
                </a:solidFill>
                <a:latin typeface="Arial"/>
                <a:cs typeface="Arial"/>
              </a:rPr>
              <a:t>QUEUE</a:t>
            </a:r>
            <a:r>
              <a:rPr dirty="0" sz="1200" spc="30" b="1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21F1F"/>
                </a:solidFill>
                <a:latin typeface="Arial"/>
                <a:cs typeface="Arial"/>
              </a:rPr>
              <a:t>ALGORITHMS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44000"/>
              </a:lnSpc>
              <a:spcBef>
                <a:spcPts val="35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Let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Q 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array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some specified size say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SIZE.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REAR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two  pointers where the elements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are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deleted and inserted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two ends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circular queue.  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the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 be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84555" y="427270"/>
            <a:ext cx="4414567" cy="3315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4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927342" y="157987"/>
            <a:ext cx="3206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120" y="324103"/>
            <a:ext cx="4559300" cy="6623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Inserting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circular Queue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105"/>
              </a:spcBef>
              <a:buAutoNum type="arabicPeriod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[(rear+1)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%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Size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=</a:t>
            </a:r>
            <a:r>
              <a:rPr dirty="0" sz="1400" spc="-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front]</a:t>
            </a:r>
            <a:endParaRPr sz="1400">
              <a:latin typeface="Times New Roman"/>
              <a:cs typeface="Times New Roman"/>
            </a:endParaRPr>
          </a:p>
          <a:p>
            <a:pPr lvl="1" marL="530860" indent="-253365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53149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 “Queue is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full”</a:t>
            </a:r>
            <a:endParaRPr sz="1400">
              <a:latin typeface="Times New Roman"/>
              <a:cs typeface="Times New Roman"/>
            </a:endParaRPr>
          </a:p>
          <a:p>
            <a:pPr lvl="1" marL="530860" indent="-253365">
              <a:lnSpc>
                <a:spcPct val="100000"/>
              </a:lnSpc>
              <a:spcBef>
                <a:spcPts val="730"/>
              </a:spcBef>
              <a:buAutoNum type="alphaLcParenBoth"/>
              <a:tabLst>
                <a:tab pos="53149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Input the value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inserted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assign to variable</a:t>
            </a:r>
            <a:r>
              <a:rPr dirty="0" sz="1400" spc="9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“DATA”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(front is equal 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–</a:t>
            </a:r>
            <a:r>
              <a:rPr dirty="0" sz="1400" spc="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1)</a:t>
            </a:r>
            <a:endParaRPr sz="1400">
              <a:latin typeface="Times New Roman"/>
              <a:cs typeface="Times New Roman"/>
            </a:endParaRPr>
          </a:p>
          <a:p>
            <a:pPr lvl="1" marL="486409" indent="-253365">
              <a:lnSpc>
                <a:spcPct val="100000"/>
              </a:lnSpc>
              <a:spcBef>
                <a:spcPts val="730"/>
              </a:spcBef>
              <a:buAutoNum type="alphaLcParenBoth"/>
              <a:tabLst>
                <a:tab pos="4870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rear 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(rear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+ 1) %</a:t>
            </a:r>
            <a:r>
              <a:rPr dirty="0" sz="1400" spc="-3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Size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Q[rear]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Deleting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element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from a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circular</a:t>
            </a:r>
            <a:r>
              <a:rPr dirty="0" sz="1400" spc="-2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queue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115"/>
              </a:spcBef>
              <a:buAutoNum type="arabicPeriod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(FRONT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equal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–</a:t>
            </a:r>
            <a:r>
              <a:rPr dirty="0" sz="1400" spc="2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1)</a:t>
            </a:r>
            <a:endParaRPr sz="1400">
              <a:latin typeface="Times New Roman"/>
              <a:cs typeface="Times New Roman"/>
            </a:endParaRPr>
          </a:p>
          <a:p>
            <a:pPr lvl="1" marL="530860" indent="-253365">
              <a:lnSpc>
                <a:spcPct val="100000"/>
              </a:lnSpc>
              <a:spcBef>
                <a:spcPts val="730"/>
              </a:spcBef>
              <a:buAutoNum type="alphaLcParenBoth"/>
              <a:tabLst>
                <a:tab pos="53149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Display “Queue is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empty”</a:t>
            </a:r>
            <a:endParaRPr sz="1400">
              <a:latin typeface="Times New Roman"/>
              <a:cs typeface="Times New Roman"/>
            </a:endParaRPr>
          </a:p>
          <a:p>
            <a:pPr lvl="1" marL="530860" indent="-253365">
              <a:lnSpc>
                <a:spcPct val="100000"/>
              </a:lnSpc>
              <a:spcBef>
                <a:spcPts val="745"/>
              </a:spcBef>
              <a:buAutoNum type="alphaLcParenBoth"/>
              <a:tabLst>
                <a:tab pos="53149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191135" algn="l"/>
              </a:tabLst>
            </a:pP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(REAR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equal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dirty="0" sz="1400" spc="2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FRONT)</a:t>
            </a:r>
            <a:endParaRPr sz="1400">
              <a:latin typeface="Times New Roman"/>
              <a:cs typeface="Times New Roman"/>
            </a:endParaRPr>
          </a:p>
          <a:p>
            <a:pPr lvl="1" marL="575310" indent="-253365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5759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–1</a:t>
            </a:r>
            <a:endParaRPr sz="1400">
              <a:latin typeface="Times New Roman"/>
              <a:cs typeface="Times New Roman"/>
            </a:endParaRPr>
          </a:p>
          <a:p>
            <a:pPr lvl="1" marL="575310" indent="-253365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5759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REAR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–1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Else</a:t>
            </a:r>
            <a:endParaRPr sz="1400">
              <a:latin typeface="Times New Roman"/>
              <a:cs typeface="Times New Roman"/>
            </a:endParaRPr>
          </a:p>
          <a:p>
            <a:pPr lvl="1" marL="575310" indent="-253365">
              <a:lnSpc>
                <a:spcPct val="100000"/>
              </a:lnSpc>
              <a:spcBef>
                <a:spcPts val="735"/>
              </a:spcBef>
              <a:buAutoNum type="alphaLcParenBoth"/>
              <a:tabLst>
                <a:tab pos="5759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DATA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Q[FRONT]</a:t>
            </a:r>
            <a:endParaRPr sz="1400">
              <a:latin typeface="Times New Roman"/>
              <a:cs typeface="Times New Roman"/>
            </a:endParaRPr>
          </a:p>
          <a:p>
            <a:pPr lvl="1" marL="575310" indent="-253365">
              <a:lnSpc>
                <a:spcPct val="100000"/>
              </a:lnSpc>
              <a:spcBef>
                <a:spcPts val="730"/>
              </a:spcBef>
              <a:buAutoNum type="alphaLcParenBoth"/>
              <a:tabLst>
                <a:tab pos="57594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FRONT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=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(FRONT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+1) %</a:t>
            </a:r>
            <a:r>
              <a:rPr dirty="0" sz="1400" spc="-1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SIZE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191135" algn="l"/>
              </a:tabLst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Exit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120" y="7631430"/>
            <a:ext cx="37744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(HW)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Displaying the elements </a:t>
            </a:r>
            <a:r>
              <a:rPr dirty="0" sz="1400" b="1">
                <a:solidFill>
                  <a:srgbClr val="221F1F"/>
                </a:solidFill>
                <a:latin typeface="Times New Roman"/>
                <a:cs typeface="Times New Roman"/>
              </a:rPr>
              <a:t>in a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circular</a:t>
            </a:r>
            <a:r>
              <a:rPr dirty="0" sz="1400" spc="5" b="1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queue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dhafer</dc:creator>
  <dcterms:created xsi:type="dcterms:W3CDTF">2018-11-14T18:02:04Z</dcterms:created>
  <dcterms:modified xsi:type="dcterms:W3CDTF">2018-11-14T18:02:04Z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2017-11-26T00:00:00Z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